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9" r:id="rId15"/>
    <p:sldId id="268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38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8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01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6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58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6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5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4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9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5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9EED7F-DB4B-4F9F-B467-2D87E5AA939A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1B42F8E-0E82-4365-86AD-163DAE54F71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994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2.jpeg"/><Relationship Id="rId9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vkrqt0r7j4" TargetMode="External"/><Relationship Id="rId2" Type="http://schemas.openxmlformats.org/officeDocument/2006/relationships/hyperlink" Target="https://www.youtube.com/watch?v=p3xb11Bf5l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vkrqt0r7j4" TargetMode="External"/><Relationship Id="rId2" Type="http://schemas.openxmlformats.org/officeDocument/2006/relationships/hyperlink" Target="https://www.youtube.com/watch?v=p3xb11Bf5l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Rayford Quantitative Methods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UPEP 802</a:t>
            </a:r>
          </a:p>
          <a:p>
            <a:r>
              <a:rPr lang="en-US" dirty="0"/>
              <a:t>Quantitative Methods in Planning</a:t>
            </a:r>
          </a:p>
          <a:p>
            <a:r>
              <a:rPr lang="en-US" dirty="0"/>
              <a:t>November10, 2016</a:t>
            </a:r>
          </a:p>
        </p:txBody>
      </p:sp>
    </p:spTree>
    <p:extLst>
      <p:ext uri="{BB962C8B-B14F-4D97-AF65-F5344CB8AC3E}">
        <p14:creationId xmlns:p14="http://schemas.microsoft.com/office/powerpoint/2010/main" val="3151213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68114"/>
          </a:xfrm>
        </p:spPr>
        <p:txBody>
          <a:bodyPr>
            <a:normAutofit/>
          </a:bodyPr>
          <a:lstStyle/>
          <a:p>
            <a:r>
              <a:rPr lang="en-US" dirty="0"/>
              <a:t>           Measure Analysis of 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83026"/>
            <a:ext cx="9720073" cy="4996070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en-US" b="1" dirty="0"/>
              <a:t>YES</a:t>
            </a:r>
            <a:r>
              <a:rPr lang="en-US" dirty="0"/>
              <a:t>     same participants being tested </a:t>
            </a:r>
            <a:r>
              <a:rPr lang="en-US" b="1" dirty="0"/>
              <a:t>MORE</a:t>
            </a:r>
            <a:r>
              <a:rPr lang="en-US" dirty="0"/>
              <a:t> than two groups </a:t>
            </a:r>
          </a:p>
          <a:p>
            <a:r>
              <a:rPr lang="en-US" dirty="0"/>
              <a:t>                                    measure analysis of variance</a:t>
            </a:r>
          </a:p>
          <a:p>
            <a:r>
              <a:rPr lang="en-US" dirty="0"/>
              <a:t>           Population                                                  Samples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84" y="3160491"/>
            <a:ext cx="3076666" cy="171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921" y="5051740"/>
            <a:ext cx="2158231" cy="123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307" y="4618323"/>
            <a:ext cx="1365160" cy="173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222" y="2947404"/>
            <a:ext cx="1532586" cy="170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375" y="3763500"/>
            <a:ext cx="1081826" cy="161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395" y="3102520"/>
            <a:ext cx="1481072" cy="132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862" y="4805176"/>
            <a:ext cx="1566927" cy="142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6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T Test Independent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303986"/>
          </a:xfrm>
        </p:spPr>
        <p:txBody>
          <a:bodyPr/>
          <a:lstStyle/>
          <a:p>
            <a:r>
              <a:rPr lang="en-US" dirty="0"/>
              <a:t>       differences between groups of variables same participants tested (NO)</a:t>
            </a:r>
          </a:p>
          <a:p>
            <a:r>
              <a:rPr lang="en-US" dirty="0"/>
              <a:t>                               2 groups T test Independent samples        </a:t>
            </a:r>
          </a:p>
          <a:p>
            <a:r>
              <a:rPr lang="en-US" dirty="0"/>
              <a:t>  Population                               Samples                      Population          Samples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160" y="3625469"/>
            <a:ext cx="1618592" cy="2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751" y="3625469"/>
            <a:ext cx="1727694" cy="267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796" y="4286237"/>
            <a:ext cx="1081826" cy="128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41" y="5247611"/>
            <a:ext cx="1365160" cy="1171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031" y="5181600"/>
            <a:ext cx="1532586" cy="109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591" y="5195233"/>
            <a:ext cx="996877" cy="124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958" y="3625469"/>
            <a:ext cx="1481072" cy="140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937" y="3625468"/>
            <a:ext cx="1566927" cy="132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97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75418"/>
          </a:xfrm>
        </p:spPr>
        <p:txBody>
          <a:bodyPr/>
          <a:lstStyle/>
          <a:p>
            <a:r>
              <a:rPr lang="en-US" dirty="0"/>
              <a:t>              T test independent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6032"/>
            <a:ext cx="9720073" cy="343486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 t-test helps you compare whether two groups have different average values (for example, whether men and women have different average heights). The “One Sample T-Test” is similar to the “Independent Samples T-Test” except it is used to compare one group’s average value to a single number.</a:t>
            </a:r>
          </a:p>
          <a:p>
            <a:r>
              <a:rPr lang="en-US" dirty="0"/>
              <a:t>           t= x1-x2/√</a:t>
            </a:r>
            <a:r>
              <a:rPr lang="en-US" sz="2000" dirty="0"/>
              <a:t>[(n1-1)s2/1</a:t>
            </a:r>
            <a:r>
              <a:rPr lang="en-US" dirty="0"/>
              <a:t>+(</a:t>
            </a:r>
            <a:r>
              <a:rPr lang="en-US" sz="2000" dirty="0"/>
              <a:t>n2-1)s2/2]/n1+n2-2{n1+n2/n1n2</a:t>
            </a:r>
            <a:r>
              <a:rPr lang="en-US" sz="2400" dirty="0"/>
              <a:t>}</a:t>
            </a:r>
          </a:p>
          <a:p>
            <a:r>
              <a:rPr lang="en-US" sz="2400" dirty="0"/>
              <a:t>              *Statistics for People Who Hate Statistics page 254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33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310" y="690319"/>
            <a:ext cx="9720072" cy="1064909"/>
          </a:xfrm>
        </p:spPr>
        <p:txBody>
          <a:bodyPr/>
          <a:lstStyle/>
          <a:p>
            <a:r>
              <a:rPr lang="en-US" dirty="0"/>
              <a:t>      Simple Analysis of Variance (ANOVA)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133600"/>
            <a:ext cx="9720073" cy="4403834"/>
          </a:xfrm>
        </p:spPr>
        <p:txBody>
          <a:bodyPr/>
          <a:lstStyle/>
          <a:p>
            <a:r>
              <a:rPr lang="en-US" dirty="0"/>
              <a:t>             differences between groups same participants tested (NO)</a:t>
            </a:r>
          </a:p>
          <a:p>
            <a:r>
              <a:rPr lang="en-US" b="1" dirty="0"/>
              <a:t>MORE</a:t>
            </a:r>
            <a:r>
              <a:rPr lang="en-US" dirty="0"/>
              <a:t> than 2 groups                                                     How many factors? 1     </a:t>
            </a:r>
          </a:p>
          <a:p>
            <a:r>
              <a:rPr lang="en-US" dirty="0"/>
              <a:t>                                 Simple Analysis of Variance (ANOVA)</a:t>
            </a:r>
          </a:p>
          <a:p>
            <a:r>
              <a:rPr lang="en-US" dirty="0"/>
              <a:t>Similar to a T test but the differences between means (average score divided by # of observations) are computed and there are more than one means (Standard deviation).  </a:t>
            </a:r>
          </a:p>
          <a:p>
            <a:r>
              <a:rPr lang="en-US" dirty="0"/>
              <a:t>     Educator-CTE HS          Educator-Pre-K Charter     Educator-Social Studies MS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577" y="5011225"/>
            <a:ext cx="2245836" cy="123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939" y="5000792"/>
            <a:ext cx="1910861" cy="124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985" y="5043443"/>
            <a:ext cx="2168768" cy="1171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84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Computing test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1. State the null and research hypothesis.  Null hypothesis-sample=(population)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                                                            Research hypothesis [sample]≠population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2. Set level of risk or level of significance.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3. Select the appropriate test statistic.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4. Compute test statistic obtained value.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5. Determine the critical value for rejection of the null hypothesis.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6. Compare the obtained value to the critical value.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7. Decision Time!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8. Is the obtained value more or less extreme than the critical value?</a:t>
            </a:r>
          </a:p>
        </p:txBody>
      </p:sp>
    </p:spTree>
    <p:extLst>
      <p:ext uri="{BB962C8B-B14F-4D97-AF65-F5344CB8AC3E}">
        <p14:creationId xmlns:p14="http://schemas.microsoft.com/office/powerpoint/2010/main" val="2361131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39087"/>
          </a:xfrm>
        </p:spPr>
        <p:txBody>
          <a:bodyPr/>
          <a:lstStyle/>
          <a:p>
            <a:r>
              <a:rPr lang="en-US" dirty="0"/>
              <a:t>                           F test ANOVA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97269"/>
            <a:ext cx="9720073" cy="4512091"/>
          </a:xfrm>
        </p:spPr>
        <p:txBody>
          <a:bodyPr>
            <a:normAutofit/>
          </a:bodyPr>
          <a:lstStyle/>
          <a:p>
            <a:r>
              <a:rPr lang="en-US" dirty="0"/>
              <a:t>                         More than 1 factor more than 2 groups (NO)</a:t>
            </a:r>
          </a:p>
          <a:p>
            <a:r>
              <a:rPr lang="en-US" dirty="0"/>
              <a:t>                                   R A Fisher-creator of F test statistics</a:t>
            </a:r>
          </a:p>
          <a:p>
            <a:r>
              <a:rPr lang="en-US" dirty="0">
                <a:hlinkClick r:id="rId2"/>
              </a:rPr>
              <a:t>https://www.youtube.com/watch?v=p3xb11Bf5lM</a:t>
            </a:r>
            <a:r>
              <a:rPr lang="en-US" dirty="0"/>
              <a:t> </a:t>
            </a:r>
          </a:p>
          <a:p>
            <a:r>
              <a:rPr lang="en-US" dirty="0"/>
              <a:t>Monty Python Silly Olympics Games</a:t>
            </a:r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https://www.youtube.com/watch?v=rvkrqt0r7j4</a:t>
            </a:r>
            <a:endParaRPr lang="en-US" dirty="0"/>
          </a:p>
          <a:p>
            <a:r>
              <a:rPr lang="en-US" dirty="0"/>
              <a:t>The Struggles of Having No Sense of Direction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2115206"/>
            <a:ext cx="19050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699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Monty Python Silly Olympics Games,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https://www.youtube.com/watch?v=p3xb11Bf5lM</a:t>
            </a:r>
            <a:r>
              <a:rPr lang="en-US" dirty="0"/>
              <a:t> , revised on November 10, 2016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Statistics for People Who (think they) Hate Statistics, Salkind, N. J., Using Microsoft Excel 2016, 4</a:t>
            </a:r>
            <a:r>
              <a:rPr lang="en-US" baseline="30000" dirty="0"/>
              <a:t>th</a:t>
            </a:r>
            <a:r>
              <a:rPr lang="en-US" dirty="0"/>
              <a:t> Edition, copyright 2017, Sage Publication, Thousand Oaks, California, revised on November 10, 2016</a:t>
            </a:r>
          </a:p>
          <a:p>
            <a:pPr marL="0" indent="0">
              <a:buNone/>
            </a:pPr>
            <a:r>
              <a:rPr lang="en-US" dirty="0"/>
              <a:t>T Test Independent Samples Definition and Examples, http://www.docs.statwing.com/</a:t>
            </a:r>
            <a:r>
              <a:rPr lang="en-US" b="1" dirty="0"/>
              <a:t>examples</a:t>
            </a:r>
            <a:r>
              <a:rPr lang="en-US" dirty="0"/>
              <a:t>-and-definitions/</a:t>
            </a:r>
            <a:r>
              <a:rPr lang="en-US" b="1" dirty="0"/>
              <a:t>t</a:t>
            </a:r>
            <a:r>
              <a:rPr lang="en-US" dirty="0"/>
              <a:t>-</a:t>
            </a:r>
            <a:r>
              <a:rPr lang="en-US" b="1" dirty="0"/>
              <a:t>test</a:t>
            </a:r>
            <a:r>
              <a:rPr lang="en-US" dirty="0"/>
              <a:t>/, revised on November 10, 2016</a:t>
            </a:r>
          </a:p>
          <a:p>
            <a:pPr marL="0" indent="0">
              <a:buNone/>
            </a:pPr>
            <a:r>
              <a:rPr lang="en-US" dirty="0"/>
              <a:t>The Struggles of Having No Sense of Direction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https://www.youtube.com/watch?v=rvkrqt0r7j4</a:t>
            </a:r>
            <a:r>
              <a:rPr lang="en-US" dirty="0"/>
              <a:t>, revised on November 10, 2016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2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rayfor\AppData\Local\Microsoft\Windows\Temporary Internet Files\Content.IE5\I9Q08DN2\family-tre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70" y="218941"/>
            <a:ext cx="1996226" cy="103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18942"/>
            <a:ext cx="10116098" cy="1068946"/>
          </a:xfrm>
        </p:spPr>
        <p:txBody>
          <a:bodyPr>
            <a:normAutofit/>
          </a:bodyPr>
          <a:lstStyle/>
          <a:p>
            <a:r>
              <a:rPr lang="en-US" dirty="0"/>
              <a:t>                   Inferential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429555"/>
            <a:ext cx="10811558" cy="48798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Population-larger group or subject to be measured (functional N-size)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Sample-smaller group or subset to be measured (conclusions n=size) </a:t>
            </a:r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18" y="1945915"/>
            <a:ext cx="4071333" cy="171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331" y="2271307"/>
            <a:ext cx="2215165" cy="1116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225" y="2182565"/>
            <a:ext cx="1781175" cy="123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898" y="4687910"/>
            <a:ext cx="1612006" cy="1481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26" y="218941"/>
            <a:ext cx="1661374" cy="1033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013" y="4572001"/>
            <a:ext cx="1481072" cy="157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396" y="4250028"/>
            <a:ext cx="1365160" cy="191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986" y="4642835"/>
            <a:ext cx="1566927" cy="142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361" y="4275786"/>
            <a:ext cx="1532586" cy="189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0780" y="4275786"/>
            <a:ext cx="1081826" cy="177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150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067" y="362478"/>
            <a:ext cx="9720072" cy="1071306"/>
          </a:xfrm>
        </p:spPr>
        <p:txBody>
          <a:bodyPr/>
          <a:lstStyle/>
          <a:p>
            <a:r>
              <a:rPr lang="en-US" dirty="0"/>
              <a:t>                    Variables/Domain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93631"/>
            <a:ext cx="9720073" cy="4888523"/>
          </a:xfrm>
        </p:spPr>
        <p:txBody>
          <a:bodyPr>
            <a:normAutofit fontScale="32500" lnSpcReduction="20000"/>
          </a:bodyPr>
          <a:lstStyle/>
          <a:p>
            <a:r>
              <a:rPr lang="en-US" sz="6700" dirty="0"/>
              <a:t> Competencies/Standards: </a:t>
            </a:r>
          </a:p>
          <a:p>
            <a:r>
              <a:rPr lang="en-US" sz="7400" i="1" dirty="0"/>
              <a:t>communication</a:t>
            </a:r>
            <a:r>
              <a:rPr lang="en-US" sz="7400" dirty="0"/>
              <a:t>        social       economic      dependent      culture</a:t>
            </a:r>
          </a:p>
          <a:p>
            <a:r>
              <a:rPr lang="en-US" sz="7400" dirty="0"/>
              <a:t>   </a:t>
            </a:r>
            <a:r>
              <a:rPr lang="en-US" sz="7400" i="1" dirty="0"/>
              <a:t>learn discuss read write</a:t>
            </a:r>
            <a:r>
              <a:rPr lang="en-US" sz="7400" dirty="0"/>
              <a:t>          relationship            </a:t>
            </a:r>
            <a:r>
              <a:rPr lang="en-US" sz="3300" dirty="0"/>
              <a:t> </a:t>
            </a:r>
            <a:r>
              <a:rPr lang="en-US" sz="7000" dirty="0"/>
              <a:t>Career</a:t>
            </a:r>
          </a:p>
          <a:p>
            <a:r>
              <a:rPr lang="en-US" dirty="0"/>
              <a:t> </a:t>
            </a:r>
            <a:r>
              <a:rPr lang="en-US" sz="5900" dirty="0"/>
              <a:t>friends          </a:t>
            </a:r>
            <a:r>
              <a:rPr lang="en-US" sz="5900" b="1" dirty="0"/>
              <a:t>Business         Entrepreneurship         </a:t>
            </a:r>
            <a:r>
              <a:rPr lang="en-US" sz="5900" dirty="0"/>
              <a:t>death                parenting      </a:t>
            </a:r>
          </a:p>
          <a:p>
            <a:r>
              <a:rPr lang="en-US" sz="4500" dirty="0"/>
              <a:t>   </a:t>
            </a:r>
            <a:r>
              <a:rPr lang="en-US" sz="7400" dirty="0"/>
              <a:t>Gift     process     promise      grandbabies   assessment</a:t>
            </a:r>
            <a:r>
              <a:rPr lang="en-US" sz="7400" b="1" dirty="0"/>
              <a:t>     </a:t>
            </a:r>
            <a:r>
              <a:rPr lang="en-US" sz="7400" b="1" i="1" dirty="0"/>
              <a:t>training  </a:t>
            </a:r>
            <a:r>
              <a:rPr lang="en-US" sz="7400" b="1" dirty="0"/>
              <a:t>          </a:t>
            </a:r>
          </a:p>
          <a:p>
            <a:r>
              <a:rPr lang="en-US" sz="8600" b="1" dirty="0"/>
              <a:t>  life           vision         {EDUCATION}         planning </a:t>
            </a:r>
          </a:p>
          <a:p>
            <a:r>
              <a:rPr lang="en-US" sz="8400" b="1" dirty="0"/>
              <a:t>          Family</a:t>
            </a:r>
            <a:r>
              <a:rPr lang="en-US" sz="8400" dirty="0"/>
              <a:t> </a:t>
            </a:r>
            <a:r>
              <a:rPr lang="en-US" sz="4400" dirty="0"/>
              <a:t>                         </a:t>
            </a:r>
            <a:r>
              <a:rPr lang="en-US" sz="7300" dirty="0"/>
              <a:t>dynamics                </a:t>
            </a:r>
            <a:r>
              <a:rPr lang="en-US" sz="11100" dirty="0"/>
              <a:t>objectives</a:t>
            </a:r>
          </a:p>
          <a:p>
            <a:pPr marL="0" indent="0">
              <a:buNone/>
            </a:pPr>
            <a:r>
              <a:rPr lang="en-US" sz="9800" dirty="0"/>
              <a:t>        measurement                community</a:t>
            </a:r>
          </a:p>
          <a:p>
            <a:r>
              <a:rPr lang="en-US" sz="4900" b="1" dirty="0"/>
              <a:t>variables- </a:t>
            </a:r>
            <a:r>
              <a:rPr lang="en-US" sz="4900" cap="all" dirty="0"/>
              <a:t>MATHEMATICS</a:t>
            </a:r>
            <a:r>
              <a:rPr lang="en-US" sz="4900" dirty="0"/>
              <a:t> a quantity that during a calculation is assumed to vary or be capable of varying in value.</a:t>
            </a:r>
          </a:p>
          <a:p>
            <a:r>
              <a:rPr lang="en-US" sz="4900" cap="all" dirty="0"/>
              <a:t>COMPUTING</a:t>
            </a:r>
            <a:r>
              <a:rPr lang="en-US" sz="4900" dirty="0"/>
              <a:t> a data item that may take on more than one value during the runtime of a program.</a:t>
            </a:r>
          </a:p>
          <a:p>
            <a:r>
              <a:rPr lang="en-US" sz="8000" b="1" dirty="0"/>
              <a:t>     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8739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Domain/sublets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 </a:t>
            </a:r>
            <a:r>
              <a:rPr lang="en-US" sz="3200" dirty="0"/>
              <a:t>Competencies/Standards:</a:t>
            </a:r>
            <a:endParaRPr lang="en-US" sz="5400" dirty="0"/>
          </a:p>
          <a:p>
            <a:r>
              <a:rPr lang="en-US" sz="5400" dirty="0"/>
              <a:t> {Industry}  love political  Integrity </a:t>
            </a:r>
          </a:p>
          <a:p>
            <a:r>
              <a:rPr lang="en-US" sz="2800" dirty="0"/>
              <a:t>        learning differences  nurture  appreciation    awareness</a:t>
            </a:r>
          </a:p>
          <a:p>
            <a:r>
              <a:rPr lang="en-US" sz="2800" dirty="0"/>
              <a:t>        design  promote  </a:t>
            </a:r>
            <a:r>
              <a:rPr lang="en-US" sz="5400" dirty="0"/>
              <a:t>educator </a:t>
            </a:r>
            <a:r>
              <a:rPr lang="en-US" sz="2400" dirty="0"/>
              <a:t>change</a:t>
            </a:r>
            <a:r>
              <a:rPr lang="en-US" sz="5400" dirty="0"/>
              <a:t> </a:t>
            </a:r>
            <a:r>
              <a:rPr lang="en-US" sz="2800" dirty="0"/>
              <a:t>sustainability</a:t>
            </a:r>
          </a:p>
          <a:p>
            <a:r>
              <a:rPr lang="en-US" sz="5400" dirty="0"/>
              <a:t>   protect  learning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3939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Z test sample and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332383"/>
            <a:ext cx="9720073" cy="41744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examine the differences between variables </a:t>
            </a:r>
          </a:p>
          <a:p>
            <a:r>
              <a:rPr lang="en-US" dirty="0"/>
              <a:t>1 sample n=size                                                  and a population N-size          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 one-sample Z-test (sample means (X) belong or represents a population mean (µ)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∂=ó/√n</a:t>
            </a:r>
            <a:r>
              <a:rPr lang="en-US" dirty="0"/>
              <a:t>    SEM- standard error of mean ∂ standard deviation for the population and               </a:t>
            </a:r>
          </a:p>
          <a:p>
            <a:pPr marL="0" indent="0">
              <a:buNone/>
            </a:pPr>
            <a:r>
              <a:rPr lang="en-US" dirty="0"/>
              <a:t>                   n=size</a:t>
            </a: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408" y="3140764"/>
            <a:ext cx="1481072" cy="1156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416" y="3140764"/>
            <a:ext cx="2391509" cy="169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score can be negative, positive, or zero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483" y="3359669"/>
            <a:ext cx="1921566" cy="115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36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Examine and dealing with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 </a:t>
            </a:r>
            <a:r>
              <a:rPr lang="en-US" sz="5400" dirty="0"/>
              <a:t>relationships between 2 or more                      </a:t>
            </a:r>
          </a:p>
          <a:p>
            <a:r>
              <a:rPr lang="en-US" sz="5400"/>
              <a:t>                    </a:t>
            </a:r>
            <a:r>
              <a:rPr lang="en-US" sz="4000"/>
              <a:t>variables</a:t>
            </a:r>
            <a:endParaRPr lang="en-US" sz="4000" dirty="0"/>
          </a:p>
          <a:p>
            <a:r>
              <a:rPr lang="en-US" dirty="0"/>
              <a:t>                </a:t>
            </a:r>
            <a:r>
              <a:rPr lang="en-US" sz="4800" b="1" dirty="0"/>
              <a:t>EDUCATION</a:t>
            </a:r>
            <a:r>
              <a:rPr lang="en-US" sz="4800" dirty="0"/>
              <a:t>          Career</a:t>
            </a:r>
            <a:r>
              <a:rPr lang="en-US" sz="4800" b="1" dirty="0"/>
              <a:t> </a:t>
            </a:r>
          </a:p>
          <a:p>
            <a:r>
              <a:rPr lang="en-US" sz="4800" b="1" dirty="0"/>
              <a:t>      </a:t>
            </a:r>
            <a:r>
              <a:rPr lang="en-US" sz="3200" b="1" dirty="0"/>
              <a:t>t-test significance of correlation coefficient</a:t>
            </a:r>
            <a:r>
              <a:rPr lang="en-US" sz="4800" b="1" dirty="0"/>
              <a:t> </a:t>
            </a:r>
          </a:p>
          <a:p>
            <a:r>
              <a:rPr lang="en-US" sz="2400" b="1" dirty="0"/>
              <a:t>             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xy= n∑xy-∑x∑y /√ [n∑x</a:t>
            </a:r>
            <a:r>
              <a:rPr lang="en-US" sz="1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2-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∑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x)</a:t>
            </a:r>
            <a:r>
              <a:rPr lang="en-US" sz="1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 [n∑y</a:t>
            </a:r>
            <a:r>
              <a:rPr lang="en-US" sz="1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2-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(∑y)</a:t>
            </a:r>
            <a:r>
              <a:rPr lang="en-US" sz="1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</a:t>
            </a: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sz="28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i="1" dirty="0"/>
              <a:t>           Statistics for People Who Hate Statistics </a:t>
            </a:r>
            <a:r>
              <a:rPr lang="en-US" sz="3000" b="1" dirty="0"/>
              <a:t>page 131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412565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5045"/>
          </a:xfrm>
        </p:spPr>
        <p:txBody>
          <a:bodyPr/>
          <a:lstStyle/>
          <a:p>
            <a:r>
              <a:rPr lang="en-US" dirty="0"/>
              <a:t>      Examine and Dealing with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89045"/>
            <a:ext cx="9720073" cy="4823790"/>
          </a:xfrm>
        </p:spPr>
        <p:txBody>
          <a:bodyPr>
            <a:normAutofit/>
          </a:bodyPr>
          <a:lstStyle/>
          <a:p>
            <a:r>
              <a:rPr lang="en-US" dirty="0"/>
              <a:t>                                                   more than 2</a:t>
            </a:r>
          </a:p>
          <a:p>
            <a:r>
              <a:rPr lang="en-US" dirty="0"/>
              <a:t>      </a:t>
            </a:r>
            <a:r>
              <a:rPr lang="en-US" sz="2400" b="1" dirty="0"/>
              <a:t>planning    </a:t>
            </a:r>
            <a:r>
              <a:rPr lang="en-US" sz="5400" dirty="0"/>
              <a:t>measurement   </a:t>
            </a:r>
            <a:r>
              <a:rPr lang="en-US" sz="3600" dirty="0"/>
              <a:t>assessment</a:t>
            </a:r>
            <a:r>
              <a:rPr lang="en-US" sz="3600" b="1" dirty="0"/>
              <a:t> </a:t>
            </a:r>
            <a:r>
              <a:rPr lang="en-US" sz="2400" dirty="0"/>
              <a:t>economic </a:t>
            </a:r>
          </a:p>
          <a:p>
            <a:r>
              <a:rPr lang="en-US" sz="5400" dirty="0"/>
              <a:t>                    {Industry}</a:t>
            </a:r>
          </a:p>
          <a:p>
            <a:r>
              <a:rPr lang="en-US" sz="5400" dirty="0"/>
              <a:t>   </a:t>
            </a:r>
            <a:r>
              <a:rPr lang="en-US" sz="4000" dirty="0"/>
              <a:t>design   [</a:t>
            </a:r>
            <a:r>
              <a:rPr lang="en-US" sz="5400" dirty="0"/>
              <a:t>educator</a:t>
            </a:r>
            <a:r>
              <a:rPr lang="en-US" sz="4000" dirty="0"/>
              <a:t>]   promote  change </a:t>
            </a:r>
          </a:p>
          <a:p>
            <a:r>
              <a:rPr lang="en-US" sz="4000" dirty="0"/>
              <a:t>         motivation             sustainability</a:t>
            </a:r>
          </a:p>
          <a:p>
            <a:r>
              <a:rPr lang="en-US" sz="2400" dirty="0"/>
              <a:t>Regression Factor Analysis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6721192" y="23446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53242" y="31855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994031" y="51502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110926" y="4903411"/>
            <a:ext cx="484632" cy="246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1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5045"/>
          </a:xfrm>
        </p:spPr>
        <p:txBody>
          <a:bodyPr/>
          <a:lstStyle/>
          <a:p>
            <a:r>
              <a:rPr lang="en-US" dirty="0"/>
              <a:t>              T test Dependent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5061"/>
            <a:ext cx="9720073" cy="44142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difference between groups of variables    same participants tested more than once</a:t>
            </a:r>
          </a:p>
          <a:p>
            <a:r>
              <a:rPr lang="en-US" dirty="0"/>
              <a:t>    Population                           </a:t>
            </a:r>
            <a:r>
              <a:rPr lang="en-US" b="1" dirty="0"/>
              <a:t>YES                                       Samples</a:t>
            </a:r>
          </a:p>
          <a:p>
            <a:r>
              <a:rPr lang="en-US" b="1" dirty="0"/>
              <a:t>                                How many?    2 groups</a:t>
            </a:r>
          </a:p>
          <a:p>
            <a:r>
              <a:rPr lang="en-US" b="1" dirty="0"/>
              <a:t>                             T test Dependent samples</a:t>
            </a:r>
          </a:p>
          <a:p>
            <a:pPr lvl="3"/>
            <a:endParaRPr 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89" y="4463826"/>
            <a:ext cx="2245836" cy="171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89" y="2755118"/>
            <a:ext cx="1781175" cy="123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575" y="2731806"/>
            <a:ext cx="1365160" cy="173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208" y="2757564"/>
            <a:ext cx="1532586" cy="170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382" y="4576701"/>
            <a:ext cx="1081826" cy="161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96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64071"/>
          </a:xfrm>
        </p:spPr>
        <p:txBody>
          <a:bodyPr/>
          <a:lstStyle/>
          <a:p>
            <a:r>
              <a:rPr lang="en-US" dirty="0"/>
              <a:t>                   T-test dependent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74984"/>
            <a:ext cx="9720073" cy="40679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 </a:t>
            </a:r>
          </a:p>
          <a:p>
            <a:r>
              <a:rPr lang="en-US" dirty="0"/>
              <a:t> comparison of means from each group and focus on differences between scores</a:t>
            </a:r>
          </a:p>
          <a:p>
            <a:r>
              <a:rPr lang="en-US" dirty="0"/>
              <a:t>                                                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T=∑D</a:t>
            </a:r>
          </a:p>
          <a:p>
            <a:r>
              <a:rPr lang="en-US" dirty="0"/>
              <a:t>                                          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√ n∑D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2- </a:t>
            </a: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(∑D)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</a:p>
          <a:p>
            <a:r>
              <a:rPr lang="en-US" sz="2800" dirty="0"/>
              <a:t>                                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n-1 (degree of freedom)</a:t>
            </a:r>
          </a:p>
          <a:p>
            <a:r>
              <a:rPr lang="en-US" sz="2800" dirty="0"/>
              <a:t> score-to estimate population parameters when the sample size is  </a:t>
            </a:r>
          </a:p>
          <a:p>
            <a:r>
              <a:rPr lang="en-US" sz="2800" dirty="0"/>
              <a:t> small and/or when the population variance is unknown.</a:t>
            </a:r>
          </a:p>
          <a:p>
            <a:r>
              <a:rPr lang="en-US" sz="2800" dirty="0"/>
              <a:t>             </a:t>
            </a:r>
            <a:r>
              <a:rPr lang="en-US" sz="2800" i="1" dirty="0"/>
              <a:t>Statistics for People who Hate Statistics  </a:t>
            </a:r>
            <a:r>
              <a:rPr lang="en-US" sz="2800" dirty="0"/>
              <a:t>page 273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4640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744</TotalTime>
  <Words>848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A Rayford Quantitative Methods </vt:lpstr>
      <vt:lpstr>                   Inferential Statistics</vt:lpstr>
      <vt:lpstr>                    Variables/Domain </vt:lpstr>
      <vt:lpstr>                       Domain/sublets</vt:lpstr>
      <vt:lpstr>             Z test sample and population</vt:lpstr>
      <vt:lpstr>       Examine and dealing with Variables</vt:lpstr>
      <vt:lpstr>      Examine and Dealing with variables</vt:lpstr>
      <vt:lpstr>              T test Dependent samples</vt:lpstr>
      <vt:lpstr>                   T-test dependent samples</vt:lpstr>
      <vt:lpstr>           Measure Analysis of Variance</vt:lpstr>
      <vt:lpstr>            T Test Independent samples</vt:lpstr>
      <vt:lpstr>              T test independent samples</vt:lpstr>
      <vt:lpstr>      Simple Analysis of Variance (ANOVA)</vt:lpstr>
      <vt:lpstr>              Computing test Statistics</vt:lpstr>
      <vt:lpstr>                           F test ANOVA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Internalize Decision Tree</dc:title>
  <dc:creator>Andret Rayford</dc:creator>
  <cp:lastModifiedBy>Andret Rayford</cp:lastModifiedBy>
  <cp:revision>59</cp:revision>
  <dcterms:created xsi:type="dcterms:W3CDTF">2016-10-31T22:19:59Z</dcterms:created>
  <dcterms:modified xsi:type="dcterms:W3CDTF">2016-11-18T00:00:13Z</dcterms:modified>
</cp:coreProperties>
</file>